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5"/>
  </p:notesMasterIdLst>
  <p:sldIdLst>
    <p:sldId id="358" r:id="rId2"/>
    <p:sldId id="359" r:id="rId3"/>
    <p:sldId id="360" r:id="rId4"/>
    <p:sldId id="363" r:id="rId5"/>
    <p:sldId id="361" r:id="rId6"/>
    <p:sldId id="362" r:id="rId7"/>
    <p:sldId id="364" r:id="rId8"/>
    <p:sldId id="365" r:id="rId9"/>
    <p:sldId id="366" r:id="rId10"/>
    <p:sldId id="367" r:id="rId11"/>
    <p:sldId id="368" r:id="rId12"/>
    <p:sldId id="369" r:id="rId13"/>
    <p:sldId id="370" r:id="rId14"/>
    <p:sldId id="372" r:id="rId15"/>
    <p:sldId id="371" r:id="rId16"/>
    <p:sldId id="373" r:id="rId17"/>
    <p:sldId id="374" r:id="rId18"/>
    <p:sldId id="375" r:id="rId19"/>
    <p:sldId id="376" r:id="rId20"/>
    <p:sldId id="377" r:id="rId21"/>
    <p:sldId id="378" r:id="rId22"/>
    <p:sldId id="379" r:id="rId23"/>
    <p:sldId id="380" r:id="rId24"/>
    <p:sldId id="386" r:id="rId25"/>
    <p:sldId id="381" r:id="rId26"/>
    <p:sldId id="382" r:id="rId27"/>
    <p:sldId id="383" r:id="rId28"/>
    <p:sldId id="384" r:id="rId29"/>
    <p:sldId id="385" r:id="rId30"/>
    <p:sldId id="387" r:id="rId31"/>
    <p:sldId id="388" r:id="rId32"/>
    <p:sldId id="256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258" r:id="rId55"/>
    <p:sldId id="318" r:id="rId56"/>
    <p:sldId id="319" r:id="rId57"/>
    <p:sldId id="259" r:id="rId58"/>
    <p:sldId id="260" r:id="rId59"/>
    <p:sldId id="261" r:id="rId60"/>
    <p:sldId id="320" r:id="rId61"/>
    <p:sldId id="262" r:id="rId62"/>
    <p:sldId id="263" r:id="rId63"/>
    <p:sldId id="321" r:id="rId64"/>
    <p:sldId id="264" r:id="rId65"/>
    <p:sldId id="265" r:id="rId66"/>
    <p:sldId id="323" r:id="rId67"/>
    <p:sldId id="324" r:id="rId68"/>
    <p:sldId id="322" r:id="rId69"/>
    <p:sldId id="266" r:id="rId70"/>
    <p:sldId id="267" r:id="rId71"/>
    <p:sldId id="325" r:id="rId72"/>
    <p:sldId id="268" r:id="rId73"/>
    <p:sldId id="269" r:id="rId74"/>
    <p:sldId id="270" r:id="rId75"/>
    <p:sldId id="271" r:id="rId76"/>
    <p:sldId id="272" r:id="rId77"/>
    <p:sldId id="273" r:id="rId78"/>
    <p:sldId id="291" r:id="rId79"/>
    <p:sldId id="313" r:id="rId80"/>
    <p:sldId id="314" r:id="rId81"/>
    <p:sldId id="315" r:id="rId82"/>
    <p:sldId id="316" r:id="rId83"/>
    <p:sldId id="317" r:id="rId84"/>
  </p:sldIdLst>
  <p:sldSz cx="12192000" cy="6858000"/>
  <p:notesSz cx="6858000" cy="9144000"/>
  <p:embeddedFontLst>
    <p:embeddedFont>
      <p:font typeface="KoPub돋움체 Bold" panose="00000800000000000000" pitchFamily="2" charset="-127"/>
      <p:regular r:id="rId86"/>
      <p:bold r:id="rId87"/>
    </p:embeddedFont>
    <p:embeddedFont>
      <p:font typeface="맑은 고딕" panose="020B0503020000020004" pitchFamily="50" charset="-127"/>
      <p:regular r:id="rId88"/>
      <p:bold r:id="rId8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 autoAdjust="0"/>
    <p:restoredTop sz="95377" autoAdjust="0"/>
  </p:normalViewPr>
  <p:slideViewPr>
    <p:cSldViewPr snapToGrid="0">
      <p:cViewPr varScale="1">
        <p:scale>
          <a:sx n="81" d="100"/>
          <a:sy n="81" d="100"/>
        </p:scale>
        <p:origin x="7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3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140039-B5EF-44EE-B0C5-2F2B0810DB14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85BB3-D602-4771-BEA9-343A2B6B8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962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100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72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502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194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155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814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956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935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018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9240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715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1678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5294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452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9317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3100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1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1441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9066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5450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4861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911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0745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6393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9282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9035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8335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0451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3258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5851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4915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9477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871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8142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0223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0825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1839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2570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1871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479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5881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7794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1615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861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1085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2186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7725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1681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9123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2839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33368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1445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0057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63058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006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66152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8056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2453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2486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25521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47966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07045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42913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68597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14319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385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51960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22306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86288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28468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49662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00942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80313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90758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47700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88028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176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04940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894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033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661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163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789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12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747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539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89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244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117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199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837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F0597-1BB8-481D-A9DA-42B984708F22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422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36275F-7200-4C8C-B6D3-D0A131131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594360"/>
            <a:ext cx="10096500" cy="626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905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382CD2-E98A-40C2-9D56-5487C1055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2049706"/>
            <a:ext cx="5200650" cy="26003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C381C17-608C-4BD8-AEC0-DF321A68F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382" y="1090246"/>
            <a:ext cx="4591050" cy="480060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F937A1A-2562-4141-AD11-790A354E6972}"/>
              </a:ext>
            </a:extLst>
          </p:cNvPr>
          <p:cNvSpPr/>
          <p:nvPr/>
        </p:nvSpPr>
        <p:spPr>
          <a:xfrm>
            <a:off x="5912383" y="2895485"/>
            <a:ext cx="921126" cy="612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460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F8021D-71DE-4B94-81A1-266314EF0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60" y="1004887"/>
            <a:ext cx="4581525" cy="48482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5611909-C74E-4BAA-8C79-37B57DAF1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691" y="1075225"/>
            <a:ext cx="4591050" cy="4848225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38BB62FA-40DD-47A1-9017-6C99731E8BF1}"/>
              </a:ext>
            </a:extLst>
          </p:cNvPr>
          <p:cNvSpPr/>
          <p:nvPr/>
        </p:nvSpPr>
        <p:spPr>
          <a:xfrm>
            <a:off x="5325325" y="2886692"/>
            <a:ext cx="921126" cy="612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166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DFC441-32A3-4097-8407-EF8D67F5B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757" y="608867"/>
            <a:ext cx="5295900" cy="10858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EBF7B8F-5616-4722-93CC-AFE47F841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1846" y="3693867"/>
            <a:ext cx="6477000" cy="2143125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7C535B56-A061-4276-8AFA-02746218DF67}"/>
              </a:ext>
            </a:extLst>
          </p:cNvPr>
          <p:cNvSpPr/>
          <p:nvPr/>
        </p:nvSpPr>
        <p:spPr>
          <a:xfrm>
            <a:off x="5199184" y="2170234"/>
            <a:ext cx="896816" cy="7239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208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D35BB1-EEA5-4273-A0F8-24261BACB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607" y="1626210"/>
            <a:ext cx="753427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37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594757"/>
            <a:ext cx="12192000" cy="2356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 로직 처리하기</a:t>
            </a:r>
          </a:p>
        </p:txBody>
      </p:sp>
    </p:spTree>
    <p:extLst>
      <p:ext uri="{BB962C8B-B14F-4D97-AF65-F5344CB8AC3E}">
        <p14:creationId xmlns:p14="http://schemas.microsoft.com/office/powerpoint/2010/main" val="2887763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111462-EF5C-452A-A2AD-6B0215711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171" y="562632"/>
            <a:ext cx="5791200" cy="6381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B68E73-DE45-4F31-8B03-93109CD6F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" y="1839896"/>
            <a:ext cx="5934075" cy="29908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203296-B0E1-4295-ABD2-ECB2180CFC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068" y="1713322"/>
            <a:ext cx="4676775" cy="365760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2D93FA99-7590-4709-AAE8-B80B107AAFAF}"/>
              </a:ext>
            </a:extLst>
          </p:cNvPr>
          <p:cNvSpPr/>
          <p:nvPr/>
        </p:nvSpPr>
        <p:spPr>
          <a:xfrm>
            <a:off x="6438507" y="3167406"/>
            <a:ext cx="584462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190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50EA9A-84D2-418B-8CEC-270094FFF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55" y="1579677"/>
            <a:ext cx="2819400" cy="39814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91E6F4-642C-42D6-93CC-000B12B8A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373" y="2145628"/>
            <a:ext cx="62388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91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6C85C5-1433-44B8-92A2-9BCE9CD28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44" y="750216"/>
            <a:ext cx="4876800" cy="5791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0287DA2-7C69-4396-939B-7FE1C5382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066" y="1487274"/>
            <a:ext cx="2752725" cy="361950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352702C-ECC4-46B0-8C76-644ADCA93FA5}"/>
              </a:ext>
            </a:extLst>
          </p:cNvPr>
          <p:cNvSpPr/>
          <p:nvPr/>
        </p:nvSpPr>
        <p:spPr>
          <a:xfrm>
            <a:off x="6438506" y="3167406"/>
            <a:ext cx="895547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115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BFBBCE4-DFBA-444E-AD7B-754E75CD0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979" y="742950"/>
            <a:ext cx="868680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62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AA5EA1-D494-4980-A117-92954ECA0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70" y="593888"/>
            <a:ext cx="7345006" cy="607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9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7A22A4-8F29-4520-8ABE-3401A2872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1456944"/>
            <a:ext cx="6400800" cy="3505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0648E9-B45E-42DC-A6B7-333CCB564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769" y="694944"/>
            <a:ext cx="4489074" cy="5304472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BCA9141-C948-41B3-A145-AF42AF342DDE}"/>
              </a:ext>
            </a:extLst>
          </p:cNvPr>
          <p:cNvSpPr/>
          <p:nvPr/>
        </p:nvSpPr>
        <p:spPr>
          <a:xfrm>
            <a:off x="6558643" y="2596899"/>
            <a:ext cx="921126" cy="612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283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DAF4BF-0F57-4667-B462-AEFE7684F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1598873"/>
            <a:ext cx="6238875" cy="30003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9A5B08-A53A-42BA-BE47-2400D7260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394" y="886120"/>
            <a:ext cx="4489449" cy="5301742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0173025-12F0-472D-8326-08E98759D63D}"/>
              </a:ext>
            </a:extLst>
          </p:cNvPr>
          <p:cNvSpPr/>
          <p:nvPr/>
        </p:nvSpPr>
        <p:spPr>
          <a:xfrm>
            <a:off x="6490282" y="3109912"/>
            <a:ext cx="895547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584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CC480E5-012A-459E-9829-9D870EB67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842962"/>
            <a:ext cx="1042035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41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E56C7F-ECEC-411C-8465-CBBD47113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5" y="666750"/>
            <a:ext cx="798195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95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9B30A5-9E37-487A-8917-FCFB2AF49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812" y="1343025"/>
            <a:ext cx="68103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34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BF0AF5-C4DC-470E-80DB-A4E1638B3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0" y="2014537"/>
            <a:ext cx="742950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63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FBA69F-4ADD-4F99-8F62-67AA2D7F6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1598873"/>
            <a:ext cx="6238875" cy="3000375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FF4E1C4-92DE-49D4-B78B-E6D849F26896}"/>
              </a:ext>
            </a:extLst>
          </p:cNvPr>
          <p:cNvSpPr/>
          <p:nvPr/>
        </p:nvSpPr>
        <p:spPr>
          <a:xfrm>
            <a:off x="6537416" y="2864815"/>
            <a:ext cx="895547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303835-CF2D-47C0-9849-797E1AA26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2963" y="760183"/>
            <a:ext cx="4664576" cy="548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84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998777-4E61-45D7-A323-60F699DBE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472746"/>
            <a:ext cx="4687534" cy="621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09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1D1D51-D992-4F72-A1F1-F1F5AB23B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19" y="1487766"/>
            <a:ext cx="6067425" cy="3524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A72199-351A-4DD4-9B9F-1CC834CE7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506" y="1076325"/>
            <a:ext cx="4638675" cy="470535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0AB6886-7DC4-42F6-AFE3-158395AE1758}"/>
              </a:ext>
            </a:extLst>
          </p:cNvPr>
          <p:cNvSpPr/>
          <p:nvPr/>
        </p:nvSpPr>
        <p:spPr>
          <a:xfrm>
            <a:off x="6362601" y="2790825"/>
            <a:ext cx="895547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868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224384-B1F7-4903-AEDC-61D16969A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33" y="638175"/>
            <a:ext cx="7839075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84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809FF5-3BC7-414D-B1F6-74428878F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930" y="1333500"/>
            <a:ext cx="83058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42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349D1FC-FE1D-4F42-893D-5CBAB342A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78" y="606670"/>
            <a:ext cx="10344150" cy="615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78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04DBDA-D95C-4C4D-B8D1-DA17D98E8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14" y="855188"/>
            <a:ext cx="5886450" cy="37147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A1AA6D-F7EA-4EA4-A0C2-D95D61E35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683" y="2676525"/>
            <a:ext cx="59436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00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9648B5-217E-4E0A-BEC6-CCA86592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98" y="723016"/>
            <a:ext cx="5943600" cy="37528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A5653F-841D-4E6A-8F2C-EEF0B6B56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772" y="2831918"/>
            <a:ext cx="593407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26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594757"/>
            <a:ext cx="12192000" cy="2356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JSP</a:t>
            </a:r>
            <a:r>
              <a:rPr lang="ko-KR" altLang="en-US" sz="3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동작</a:t>
            </a:r>
            <a:r>
              <a:rPr lang="en-US" altLang="ko-KR" sz="3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3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원리</a:t>
            </a:r>
          </a:p>
        </p:txBody>
      </p:sp>
    </p:spTree>
    <p:extLst>
      <p:ext uri="{BB962C8B-B14F-4D97-AF65-F5344CB8AC3E}">
        <p14:creationId xmlns:p14="http://schemas.microsoft.com/office/powerpoint/2010/main" val="32804204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427A3D-F889-4075-B87F-9F055E581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973" y="1473527"/>
            <a:ext cx="753427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18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D2822D-C114-421A-9E44-1006B864E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69" y="928429"/>
            <a:ext cx="4797940" cy="54342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644C2D-5B02-4D22-B94A-2EBA3E85A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284" y="768175"/>
            <a:ext cx="5222184" cy="5594526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A95F048-A666-48DB-949A-E9A784F7DC87}"/>
              </a:ext>
            </a:extLst>
          </p:cNvPr>
          <p:cNvSpPr/>
          <p:nvPr/>
        </p:nvSpPr>
        <p:spPr>
          <a:xfrm>
            <a:off x="5552388" y="3101419"/>
            <a:ext cx="688156" cy="546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633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324F24-3DA9-4218-A6FD-0C1FA1897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75" y="754145"/>
            <a:ext cx="5076410" cy="57362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8C12B9D-5416-4763-907F-B874F1190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471" y="1394725"/>
            <a:ext cx="2676525" cy="4200525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8CF54D2A-8D61-4198-B09F-18CFD3C1FA3D}"/>
              </a:ext>
            </a:extLst>
          </p:cNvPr>
          <p:cNvSpPr/>
          <p:nvPr/>
        </p:nvSpPr>
        <p:spPr>
          <a:xfrm>
            <a:off x="6344239" y="2705493"/>
            <a:ext cx="1244338" cy="7235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8557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D6DA9D-B7F7-49F3-A4BC-59CF24013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850" y="1675026"/>
            <a:ext cx="84963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398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42074E-CEA8-4CEA-BC7D-A24BADD66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11" y="943465"/>
            <a:ext cx="4977108" cy="54971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DC3903-E31A-4539-A8A6-CDE419C71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7061" y="1363155"/>
            <a:ext cx="2762250" cy="392430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2DAD232-A6F7-4B72-AA07-73734C4EFB28}"/>
              </a:ext>
            </a:extLst>
          </p:cNvPr>
          <p:cNvSpPr/>
          <p:nvPr/>
        </p:nvSpPr>
        <p:spPr>
          <a:xfrm>
            <a:off x="6372520" y="2865748"/>
            <a:ext cx="791851" cy="631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4119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178A02-9C6A-4CA2-8B47-BF3D0AC0E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887" y="976312"/>
            <a:ext cx="78962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323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1724D1-4BDF-4225-99A3-2E39F0715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745060"/>
            <a:ext cx="5753100" cy="5838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527D806-6A4D-4636-B338-8F5770D31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950" y="745060"/>
            <a:ext cx="5734050" cy="5857875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0846971-55C3-4E16-8385-A9E983CAF477}"/>
              </a:ext>
            </a:extLst>
          </p:cNvPr>
          <p:cNvSpPr/>
          <p:nvPr/>
        </p:nvSpPr>
        <p:spPr>
          <a:xfrm>
            <a:off x="6036128" y="3308807"/>
            <a:ext cx="361950" cy="4053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312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DC812E-F24B-4D94-8BCE-2D1FDAC19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503255"/>
            <a:ext cx="7192526" cy="625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496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6822D1-F15F-420A-B6FB-88B51EA35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3" y="704751"/>
            <a:ext cx="6683885" cy="384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823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5C184D-E87C-4F65-864E-F8D1DACB7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359" y="1440436"/>
            <a:ext cx="57912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36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B818A6-7744-4580-BE1D-403E9801A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1036948"/>
            <a:ext cx="5135633" cy="54256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6E99A4-16BE-4C0A-84B0-87095B110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5667" y="1036948"/>
            <a:ext cx="5167729" cy="5425685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1C91729-BDC8-4BB1-B777-35CE4B318F6F}"/>
              </a:ext>
            </a:extLst>
          </p:cNvPr>
          <p:cNvSpPr/>
          <p:nvPr/>
        </p:nvSpPr>
        <p:spPr>
          <a:xfrm>
            <a:off x="5590095" y="3129699"/>
            <a:ext cx="707010" cy="490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8943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4B9A14-BC86-44B8-BA52-7F6D56659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590" y="1217874"/>
            <a:ext cx="936307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780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1EBC609-ED71-44AA-844A-7CBD8980B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8610" y="1192082"/>
            <a:ext cx="8229600" cy="464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ko-KR" sz="2200" dirty="0"/>
              <a:t>JSP </a:t>
            </a:r>
            <a:r>
              <a:rPr lang="ko-KR" altLang="en-US" sz="2200" dirty="0"/>
              <a:t>파일의 변환</a:t>
            </a:r>
            <a:endParaRPr lang="en-US" altLang="ko-KR" sz="2200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A959C917-0348-4624-BAED-1EBEC38C6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56578" y="3234298"/>
            <a:ext cx="146051" cy="171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A6BC9AC9-1CC7-47C8-B56C-3C59103DD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938" y="1696609"/>
            <a:ext cx="8686800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51937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4E57BCE1-66C7-4E27-9385-EDB8CD3339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2367" y="1314630"/>
            <a:ext cx="8229600" cy="464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ko-KR" sz="2200" dirty="0"/>
              <a:t>JSP </a:t>
            </a:r>
            <a:r>
              <a:rPr lang="ko-KR" altLang="en-US" sz="2200" dirty="0"/>
              <a:t>파일의 동작단계</a:t>
            </a:r>
            <a:endParaRPr lang="en-US" altLang="ko-KR" sz="2200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D4E120E-A85C-4B70-96D6-9E4747E10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751" y="2052023"/>
            <a:ext cx="7395820" cy="3909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74933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AE236D-08E3-41C9-B0AD-45608D122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49" y="610800"/>
            <a:ext cx="10759267" cy="614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564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870302-D806-45E4-AAA7-6B7484E96F61}"/>
              </a:ext>
            </a:extLst>
          </p:cNvPr>
          <p:cNvSpPr txBox="1"/>
          <p:nvPr/>
        </p:nvSpPr>
        <p:spPr>
          <a:xfrm>
            <a:off x="157843" y="606466"/>
            <a:ext cx="11955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C:\eGovFrameDev-3.10.0-64bit\workspace\.metadata\.plugins\org.eclipse.wst.server.core\tmp0\work\Catalina\localhost\myapp\org\apache\jsp\chap01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CFEC5DC-8094-456B-B7A0-96C95F95E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51" y="2077334"/>
            <a:ext cx="1102042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919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87FD11-A0C1-4517-8411-2E0581053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93" y="622169"/>
            <a:ext cx="6804203" cy="623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964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1B904E-896D-451A-9A64-58822608F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64" y="537609"/>
            <a:ext cx="10127316" cy="621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917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F5F850-DF8C-4ECA-8FED-44F57C59A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1438656"/>
            <a:ext cx="6400800" cy="3505200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FC3968F-372C-4FCC-B7C0-290DF0BAAB03}"/>
              </a:ext>
            </a:extLst>
          </p:cNvPr>
          <p:cNvSpPr/>
          <p:nvPr/>
        </p:nvSpPr>
        <p:spPr>
          <a:xfrm>
            <a:off x="6504214" y="2578611"/>
            <a:ext cx="921126" cy="612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07D0AAE-9DA6-4BAD-A5AD-7142A0971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884" y="936974"/>
            <a:ext cx="4264959" cy="498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65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68A5A1-C551-4A7A-B518-55EB60675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7011"/>
            <a:ext cx="12192000" cy="588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52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12A277-0C21-4EA6-8E75-2EE1FA3CD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593889"/>
            <a:ext cx="6515100" cy="598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5331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B44959-E6C4-4E45-8672-78CCECFD1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1069598"/>
            <a:ext cx="704850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252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594757"/>
            <a:ext cx="12192000" cy="2356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JSP </a:t>
            </a:r>
            <a:r>
              <a:rPr lang="ko-KR" altLang="en-US" sz="3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41418953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B562AAC-31ED-43DA-9DAB-5BA6C9564B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990600"/>
            <a:ext cx="8229600" cy="52482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400" kern="1200" dirty="0">
                <a:solidFill>
                  <a:schemeClr val="tx1"/>
                </a:solidFill>
                <a:latin typeface="Arial" charset="0"/>
              </a:rPr>
              <a:t>스크립트 요소란</a:t>
            </a:r>
            <a:r>
              <a:rPr lang="en-US" altLang="ko-KR" sz="2400" kern="1200" dirty="0">
                <a:solidFill>
                  <a:schemeClr val="tx1"/>
                </a:solidFill>
                <a:latin typeface="Arial" charset="0"/>
              </a:rPr>
              <a:t>?</a:t>
            </a:r>
            <a:endParaRPr lang="ko-KR" altLang="en-US" sz="2400" dirty="0">
              <a:solidFill>
                <a:schemeClr val="tx1"/>
              </a:solidFill>
            </a:endParaRPr>
          </a:p>
          <a:p>
            <a:pPr lvl="1"/>
            <a:endParaRPr lang="en-US" altLang="ko-KR" sz="2000" dirty="0"/>
          </a:p>
          <a:p>
            <a:pPr lvl="1"/>
            <a:r>
              <a:rPr lang="en-US" altLang="ko-KR" sz="2000" dirty="0"/>
              <a:t>JSP </a:t>
            </a:r>
            <a:r>
              <a:rPr lang="ko-KR" altLang="en-US" sz="2000" dirty="0"/>
              <a:t>프로그래밍에서 사용되는 문법의 표현 형태</a:t>
            </a:r>
            <a:endParaRPr lang="en-US" altLang="ko-KR" sz="2000" dirty="0"/>
          </a:p>
          <a:p>
            <a:pPr lvl="1">
              <a:buNone/>
            </a:pPr>
            <a:endParaRPr lang="en-US" altLang="ko-KR" sz="2400" kern="1200" dirty="0">
              <a:solidFill>
                <a:schemeClr val="tx1"/>
              </a:solidFill>
              <a:latin typeface="Arial" charset="0"/>
            </a:endParaRPr>
          </a:p>
          <a:p>
            <a:r>
              <a:rPr lang="ko-KR" altLang="en-US" sz="2400" dirty="0">
                <a:solidFill>
                  <a:schemeClr val="tx1"/>
                </a:solidFill>
              </a:rPr>
              <a:t>스크립트 요소</a:t>
            </a:r>
            <a:endParaRPr lang="en-US" altLang="ko-KR" sz="2400" dirty="0">
              <a:solidFill>
                <a:schemeClr val="tx1"/>
              </a:solidFill>
            </a:endParaRPr>
          </a:p>
          <a:p>
            <a:pPr>
              <a:buNone/>
            </a:pPr>
            <a:endParaRPr lang="ko-KR" altLang="en-US" sz="2400" dirty="0">
              <a:solidFill>
                <a:schemeClr val="tx1"/>
              </a:solidFill>
            </a:endParaRPr>
          </a:p>
          <a:p>
            <a:pPr lvl="1"/>
            <a:r>
              <a:rPr lang="ko-KR" altLang="en-US" sz="2000" dirty="0"/>
              <a:t>선언문</a:t>
            </a:r>
            <a:r>
              <a:rPr lang="en-US" altLang="ko-KR" sz="2000" dirty="0"/>
              <a:t>(</a:t>
            </a:r>
            <a:r>
              <a:rPr lang="en-US" altLang="ko-KR" sz="2000" dirty="0">
                <a:ea typeface="굴림" charset="-127"/>
              </a:rPr>
              <a:t>Declaration</a:t>
            </a:r>
            <a:r>
              <a:rPr lang="en-US" altLang="ko-KR" sz="2000" dirty="0"/>
              <a:t>)</a:t>
            </a:r>
          </a:p>
          <a:p>
            <a:pPr lvl="1">
              <a:buNone/>
            </a:pPr>
            <a:endParaRPr lang="en-US" altLang="ko-KR" sz="2000" dirty="0"/>
          </a:p>
          <a:p>
            <a:pPr lvl="1"/>
            <a:r>
              <a:rPr lang="ko-KR" altLang="en-US" sz="2000" dirty="0" err="1"/>
              <a:t>스크립트릿</a:t>
            </a:r>
            <a:r>
              <a:rPr lang="en-US" altLang="ko-KR" sz="2000" dirty="0"/>
              <a:t> </a:t>
            </a:r>
            <a:r>
              <a:rPr lang="en-US" altLang="ko-KR" sz="2000" dirty="0">
                <a:ea typeface="굴림" charset="-127"/>
              </a:rPr>
              <a:t>(</a:t>
            </a:r>
            <a:r>
              <a:rPr lang="en-US" altLang="ko-KR" sz="2000" dirty="0" err="1">
                <a:ea typeface="굴림" charset="-127"/>
              </a:rPr>
              <a:t>Scriptlet</a:t>
            </a:r>
            <a:r>
              <a:rPr lang="en-US" altLang="ko-KR" sz="2000" dirty="0">
                <a:ea typeface="굴림" charset="-127"/>
              </a:rPr>
              <a:t>)</a:t>
            </a:r>
          </a:p>
          <a:p>
            <a:pPr lvl="1">
              <a:buNone/>
            </a:pPr>
            <a:endParaRPr lang="en-US" altLang="ko-KR" sz="2000" dirty="0"/>
          </a:p>
          <a:p>
            <a:pPr lvl="1"/>
            <a:r>
              <a:rPr lang="ko-KR" altLang="en-US" sz="2000" dirty="0" err="1"/>
              <a:t>표현식</a:t>
            </a:r>
            <a:r>
              <a:rPr lang="en-US" altLang="ko-KR" sz="2000" dirty="0"/>
              <a:t> </a:t>
            </a:r>
            <a:r>
              <a:rPr lang="en-US" altLang="ko-KR" sz="2000" dirty="0">
                <a:ea typeface="굴림" charset="-127"/>
              </a:rPr>
              <a:t>(Expression)</a:t>
            </a:r>
          </a:p>
          <a:p>
            <a:pPr lvl="1">
              <a:buNone/>
            </a:pPr>
            <a:endParaRPr lang="en-US" altLang="ko-KR" sz="2000" dirty="0"/>
          </a:p>
          <a:p>
            <a:pPr lvl="1"/>
            <a:r>
              <a:rPr lang="ko-KR" altLang="en-US" sz="2000" dirty="0"/>
              <a:t>주석</a:t>
            </a:r>
            <a:r>
              <a:rPr lang="en-US" altLang="ko-KR" sz="2000" dirty="0"/>
              <a:t> </a:t>
            </a:r>
            <a:r>
              <a:rPr lang="en-US" altLang="ko-KR" sz="2000" dirty="0">
                <a:ea typeface="굴림" charset="-127"/>
              </a:rPr>
              <a:t>(Comment)</a:t>
            </a:r>
            <a:endParaRPr lang="en-US" altLang="ko-KR" sz="2000" dirty="0"/>
          </a:p>
          <a:p>
            <a:pPr lvl="1">
              <a:buNone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590722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F6EAB3B-48C7-429C-A1F3-122538E0E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248275"/>
          </a:xfrm>
        </p:spPr>
        <p:txBody>
          <a:bodyPr/>
          <a:lstStyle/>
          <a:p>
            <a:pPr lvl="0">
              <a:lnSpc>
                <a:spcPct val="150000"/>
              </a:lnSpc>
              <a:defRPr/>
            </a:pPr>
            <a:r>
              <a:rPr lang="ko-KR" altLang="en-US" sz="2400" kern="1200" dirty="0">
                <a:solidFill>
                  <a:schemeClr val="tx1"/>
                </a:solidFill>
                <a:latin typeface="Arial" charset="0"/>
              </a:rPr>
              <a:t>주석이란</a:t>
            </a:r>
            <a:r>
              <a:rPr lang="en-US" altLang="ko-KR" sz="2400" kern="1200" dirty="0">
                <a:solidFill>
                  <a:schemeClr val="tx1"/>
                </a:solidFill>
                <a:latin typeface="Arial" charset="0"/>
              </a:rPr>
              <a:t>?</a:t>
            </a:r>
            <a:endParaRPr lang="ko-KR" altLang="en-US" sz="2400" dirty="0">
              <a:solidFill>
                <a:schemeClr val="tx1"/>
              </a:solidFill>
            </a:endParaRPr>
          </a:p>
          <a:p>
            <a:pPr lvl="1">
              <a:defRPr/>
            </a:pPr>
            <a:r>
              <a:rPr lang="ko-KR" altLang="en-US" sz="2000" dirty="0"/>
              <a:t>프로그램에 직접적인 영향을 미치지는 않지만 개발자들이 소스 분석 내용 및 파일 설명 처리를 위해서 없어서는 안 될 꼭 필요한 요소</a:t>
            </a:r>
            <a:endParaRPr lang="en-US" altLang="ko-KR" sz="2000" dirty="0"/>
          </a:p>
          <a:p>
            <a:endParaRPr lang="ko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79F1122-154B-4173-8CF9-DD8D63C20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2643182"/>
            <a:ext cx="750099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35348408-A932-4D10-A885-4873D3249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4010" y="3500438"/>
            <a:ext cx="750099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8985F29-85DB-47E7-B4E3-62B402910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4348" y="4386275"/>
            <a:ext cx="7500990" cy="971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57244B95-DB14-4243-9FC9-A07B8444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4348" y="5514993"/>
            <a:ext cx="7500990" cy="628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497342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9991D8-F4F6-4760-996D-51332376A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673217"/>
            <a:ext cx="4788424" cy="60103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19D18F-38ED-41C1-AAC2-239664C0D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579" y="673217"/>
            <a:ext cx="5715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267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FA55ACD-2B22-4953-BBC7-710EFFEBE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29" y="672887"/>
            <a:ext cx="10826881" cy="598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054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FCB6E3-A448-4CD1-91A7-707120A37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3" y="631596"/>
            <a:ext cx="11001032" cy="597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905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14327E38-14B5-4EF4-9306-A86B842B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248275"/>
          </a:xfrm>
        </p:spPr>
        <p:txBody>
          <a:bodyPr/>
          <a:lstStyle/>
          <a:p>
            <a:pPr lvl="0">
              <a:lnSpc>
                <a:spcPct val="150000"/>
              </a:lnSpc>
              <a:defRPr/>
            </a:pPr>
            <a:r>
              <a:rPr lang="ko-KR" altLang="en-US" sz="2400" dirty="0" err="1">
                <a:solidFill>
                  <a:schemeClr val="tx1"/>
                </a:solidFill>
              </a:rPr>
              <a:t>스크립트릿이란</a:t>
            </a:r>
            <a:r>
              <a:rPr lang="en-US" altLang="ko-KR" sz="2400" dirty="0">
                <a:solidFill>
                  <a:schemeClr val="tx1"/>
                </a:solidFill>
              </a:rPr>
              <a:t>?</a:t>
            </a:r>
            <a:endParaRPr lang="ko-KR" altLang="en-US" sz="2400" dirty="0">
              <a:solidFill>
                <a:schemeClr val="tx1"/>
              </a:solidFill>
            </a:endParaRPr>
          </a:p>
          <a:p>
            <a:pPr lvl="1">
              <a:defRPr/>
            </a:pPr>
            <a:r>
              <a:rPr lang="en-US" altLang="ko-KR" sz="1900" dirty="0"/>
              <a:t>JSP </a:t>
            </a:r>
            <a:r>
              <a:rPr lang="ko-KR" altLang="en-US" sz="1900" dirty="0"/>
              <a:t>페이지가 </a:t>
            </a:r>
            <a:r>
              <a:rPr lang="ko-KR" altLang="en-US" sz="1900" dirty="0" err="1"/>
              <a:t>서블릿으로</a:t>
            </a:r>
            <a:r>
              <a:rPr lang="ko-KR" altLang="en-US" sz="1900" dirty="0"/>
              <a:t> 변환되고 요청될 때 </a:t>
            </a:r>
            <a:r>
              <a:rPr lang="en-US" altLang="ko-KR" sz="1900" dirty="0"/>
              <a:t>_</a:t>
            </a:r>
            <a:r>
              <a:rPr lang="en-US" altLang="ko-KR" sz="1900" dirty="0" err="1"/>
              <a:t>jspService</a:t>
            </a:r>
            <a:r>
              <a:rPr lang="en-US" altLang="ko-KR" sz="1900" dirty="0"/>
              <a:t>(Tomcat </a:t>
            </a:r>
            <a:r>
              <a:rPr lang="ko-KR" altLang="en-US" sz="1900" dirty="0"/>
              <a:t>기준으로 설명</a:t>
            </a:r>
            <a:r>
              <a:rPr lang="en-US" altLang="ko-KR" sz="1900" dirty="0"/>
              <a:t>)  </a:t>
            </a:r>
            <a:r>
              <a:rPr lang="ko-KR" altLang="en-US" sz="1900" dirty="0" err="1"/>
              <a:t>메소드</a:t>
            </a:r>
            <a:r>
              <a:rPr lang="ko-KR" altLang="en-US" sz="1900" dirty="0"/>
              <a:t> 안에 선언이 되는 요소</a:t>
            </a:r>
            <a:r>
              <a:rPr lang="en-US" altLang="ko-KR" sz="1900" dirty="0"/>
              <a:t>.</a:t>
            </a:r>
            <a:r>
              <a:rPr lang="ko-KR" altLang="en-US" sz="1900" dirty="0"/>
              <a:t> </a:t>
            </a:r>
            <a:endParaRPr lang="en-US" altLang="ko-KR" sz="1900" dirty="0"/>
          </a:p>
          <a:p>
            <a:pPr lvl="1">
              <a:defRPr/>
            </a:pPr>
            <a:endParaRPr lang="en-US" altLang="ko-KR" sz="2000" dirty="0"/>
          </a:p>
          <a:p>
            <a:pPr lvl="1">
              <a:defRPr/>
            </a:pPr>
            <a:r>
              <a:rPr lang="ko-KR" altLang="en-US" sz="2000" dirty="0" err="1"/>
              <a:t>스크립트릿은</a:t>
            </a:r>
            <a:r>
              <a:rPr lang="ko-KR" altLang="en-US" sz="2000" dirty="0"/>
              <a:t> 선언문과 달리 선언된 변수는 지역 변수로 선언이 되고 </a:t>
            </a:r>
            <a:r>
              <a:rPr lang="ko-KR" altLang="en-US" sz="2000" dirty="0" err="1"/>
              <a:t>메소드</a:t>
            </a:r>
            <a:r>
              <a:rPr lang="ko-KR" altLang="en-US" sz="2000" dirty="0"/>
              <a:t> 선언은 할 수 없음</a:t>
            </a:r>
            <a:r>
              <a:rPr lang="en-US" altLang="ko-KR" sz="2000" dirty="0"/>
              <a:t>.</a:t>
            </a:r>
          </a:p>
          <a:p>
            <a:pPr lvl="1">
              <a:defRPr/>
            </a:pPr>
            <a:endParaRPr lang="en-US" altLang="ko-KR" sz="2000" dirty="0"/>
          </a:p>
          <a:p>
            <a:pPr lvl="1">
              <a:defRPr/>
            </a:pPr>
            <a:r>
              <a:rPr lang="ko-KR" altLang="en-US" sz="2000" dirty="0"/>
              <a:t>만약 선언을 하게 되면 </a:t>
            </a:r>
            <a:r>
              <a:rPr lang="ko-KR" altLang="en-US" sz="2000" dirty="0" err="1"/>
              <a:t>메소드</a:t>
            </a:r>
            <a:r>
              <a:rPr lang="ko-KR" altLang="en-US" sz="2000" dirty="0"/>
              <a:t> 안에 </a:t>
            </a:r>
            <a:r>
              <a:rPr lang="ko-KR" altLang="en-US" sz="2000" dirty="0" err="1"/>
              <a:t>메소드를</a:t>
            </a:r>
            <a:r>
              <a:rPr lang="ko-KR" altLang="en-US" sz="2000" dirty="0"/>
              <a:t> 선언한 것이기 때문에 만들 수가 없음</a:t>
            </a:r>
            <a:r>
              <a:rPr lang="en-US" altLang="ko-KR" sz="2000" dirty="0"/>
              <a:t>.</a:t>
            </a:r>
          </a:p>
          <a:p>
            <a:pPr lvl="1">
              <a:defRPr/>
            </a:pPr>
            <a:endParaRPr lang="en-US" altLang="ko-KR" sz="2000" dirty="0"/>
          </a:p>
          <a:p>
            <a:pPr lvl="1">
              <a:defRPr/>
            </a:pPr>
            <a:r>
              <a:rPr lang="ko-KR" altLang="en-US" sz="2000" dirty="0" err="1"/>
              <a:t>스크립트릿</a:t>
            </a:r>
            <a:r>
              <a:rPr lang="ko-KR" altLang="en-US" sz="2000" dirty="0"/>
              <a:t> 문법</a:t>
            </a:r>
            <a:endParaRPr lang="en-US" altLang="ko-KR" sz="2000" dirty="0"/>
          </a:p>
          <a:p>
            <a:pPr lvl="1">
              <a:buNone/>
              <a:defRPr/>
            </a:pPr>
            <a:endParaRPr lang="en-US" altLang="ko-KR" sz="2000" dirty="0"/>
          </a:p>
          <a:p>
            <a:pPr lvl="1">
              <a:buNone/>
              <a:defRPr/>
            </a:pPr>
            <a:endParaRPr lang="en-US" altLang="ko-KR" sz="2000" dirty="0"/>
          </a:p>
          <a:p>
            <a:endParaRPr lang="ko-KR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409CE0E-FC14-47BF-973D-A4B0EEE28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5357832"/>
            <a:ext cx="59055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40345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D9A74C-A923-44B6-8AB9-9241ABD53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55" y="589083"/>
            <a:ext cx="3945846" cy="596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74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724879D-93F7-46F3-A418-1F33E75F2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88" y="721642"/>
            <a:ext cx="9810750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750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3702DB-7496-48E9-B47A-1E656AEE7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87" y="602696"/>
            <a:ext cx="7728142" cy="608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742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5900CF6-ABF0-430C-999C-F518009CC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85794"/>
            <a:ext cx="8472518" cy="5248275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2400" kern="1200" dirty="0">
                <a:solidFill>
                  <a:schemeClr val="tx1"/>
                </a:solidFill>
                <a:latin typeface="Arial" charset="0"/>
              </a:rPr>
              <a:t>표현식이란</a:t>
            </a:r>
            <a:r>
              <a:rPr lang="en-US" altLang="ko-KR" sz="2400" kern="1200" dirty="0">
                <a:solidFill>
                  <a:schemeClr val="tx1"/>
                </a:solidFill>
                <a:latin typeface="Arial" charset="0"/>
              </a:rPr>
              <a:t>?</a:t>
            </a:r>
            <a:endParaRPr lang="ko-KR" altLang="en-US" sz="2400" dirty="0">
              <a:solidFill>
                <a:schemeClr val="tx1"/>
              </a:solidFill>
            </a:endParaRPr>
          </a:p>
          <a:p>
            <a:pPr lvl="1">
              <a:defRPr/>
            </a:pPr>
            <a:r>
              <a:rPr lang="ko-KR" altLang="en-US" sz="2000" dirty="0"/>
              <a:t>동적인 </a:t>
            </a:r>
            <a:r>
              <a:rPr lang="en-US" altLang="ko-KR" sz="2000" dirty="0"/>
              <a:t>JSP </a:t>
            </a:r>
            <a:r>
              <a:rPr lang="ko-KR" altLang="en-US" sz="2000" dirty="0"/>
              <a:t>페이지를 브라우저로 표현을 하기 위한 요소</a:t>
            </a:r>
            <a:r>
              <a:rPr lang="en-US" altLang="ko-KR" sz="2000" dirty="0"/>
              <a:t>.</a:t>
            </a:r>
          </a:p>
          <a:p>
            <a:pPr lvl="1">
              <a:defRPr/>
            </a:pPr>
            <a:endParaRPr lang="en-US" altLang="ko-KR" sz="2000" dirty="0"/>
          </a:p>
          <a:p>
            <a:pPr lvl="1">
              <a:defRPr/>
            </a:pPr>
            <a:r>
              <a:rPr lang="ko-KR" altLang="en-US" sz="2000" dirty="0"/>
              <a:t>변수를 출력하거나 </a:t>
            </a:r>
            <a:r>
              <a:rPr lang="ko-KR" altLang="en-US" sz="2000" dirty="0" err="1"/>
              <a:t>메소드의</a:t>
            </a:r>
            <a:r>
              <a:rPr lang="ko-KR" altLang="en-US" sz="2000" dirty="0"/>
              <a:t> 결과값을 브라우저에 출력 할 수 있음</a:t>
            </a:r>
            <a:r>
              <a:rPr lang="en-US" altLang="ko-KR" sz="2000" dirty="0"/>
              <a:t>.</a:t>
            </a:r>
          </a:p>
          <a:p>
            <a:pPr lvl="1">
              <a:defRPr/>
            </a:pPr>
            <a:endParaRPr lang="en-US" altLang="ko-KR" sz="2000" dirty="0"/>
          </a:p>
          <a:p>
            <a:pPr lvl="1">
              <a:defRPr/>
            </a:pPr>
            <a:r>
              <a:rPr lang="ko-KR" altLang="en-US" sz="2000" dirty="0" err="1"/>
              <a:t>스크립트릿</a:t>
            </a:r>
            <a:r>
              <a:rPr lang="ko-KR" altLang="en-US" sz="2000" dirty="0"/>
              <a:t> 코드 내에서 </a:t>
            </a:r>
            <a:r>
              <a:rPr lang="en-US" altLang="ko-KR" sz="2000" dirty="0"/>
              <a:t>out</a:t>
            </a:r>
            <a:r>
              <a:rPr lang="ko-KR" altLang="en-US" sz="2000" dirty="0"/>
              <a:t>이라는 내장객체를 통해  브라우저에 출력 가능</a:t>
            </a:r>
            <a:r>
              <a:rPr lang="en-US" altLang="ko-KR" sz="2000" dirty="0"/>
              <a:t>.</a:t>
            </a:r>
          </a:p>
          <a:p>
            <a:pPr lvl="1">
              <a:defRPr/>
            </a:pPr>
            <a:endParaRPr lang="en-US" altLang="ko-KR" sz="2000" dirty="0"/>
          </a:p>
          <a:p>
            <a:pPr lvl="1">
              <a:defRPr/>
            </a:pPr>
            <a:r>
              <a:rPr lang="ko-KR" altLang="en-US" sz="2000" dirty="0" err="1"/>
              <a:t>스크립트릿과</a:t>
            </a:r>
            <a:r>
              <a:rPr lang="ko-KR" altLang="en-US" sz="2000" dirty="0"/>
              <a:t> 달리 변수나 </a:t>
            </a:r>
            <a:r>
              <a:rPr lang="ko-KR" altLang="en-US" sz="2000" dirty="0" err="1"/>
              <a:t>메소드를</a:t>
            </a:r>
            <a:r>
              <a:rPr lang="ko-KR" altLang="en-US" sz="2000" dirty="0"/>
              <a:t> 출력하고 할 때 세미콜론</a:t>
            </a:r>
            <a:r>
              <a:rPr lang="en-US" altLang="ko-KR" sz="2000" dirty="0"/>
              <a:t>(;)</a:t>
            </a:r>
            <a:r>
              <a:rPr lang="ko-KR" altLang="en-US" sz="2000" dirty="0"/>
              <a:t>은 표기하지 않음</a:t>
            </a:r>
            <a:r>
              <a:rPr lang="en-US" altLang="ko-KR" sz="2000" dirty="0"/>
              <a:t>.</a:t>
            </a:r>
          </a:p>
          <a:p>
            <a:pPr lvl="1">
              <a:buNone/>
              <a:defRPr/>
            </a:pPr>
            <a:r>
              <a:rPr lang="en-US" altLang="ko-KR" sz="2000" dirty="0"/>
              <a:t>    (</a:t>
            </a:r>
            <a:r>
              <a:rPr lang="ko-KR" altLang="en-US" sz="2000" dirty="0" err="1"/>
              <a:t>서블릿</a:t>
            </a:r>
            <a:r>
              <a:rPr lang="ko-KR" altLang="en-US" sz="2000" dirty="0"/>
              <a:t> 코드로 변환될 때 자동적으로 세미콜론은 붙여짐</a:t>
            </a:r>
            <a:r>
              <a:rPr lang="en-US" altLang="ko-KR" sz="2000" dirty="0"/>
              <a:t>)</a:t>
            </a:r>
          </a:p>
          <a:p>
            <a:pPr lvl="1">
              <a:defRPr/>
            </a:pPr>
            <a:endParaRPr lang="en-US" altLang="ko-KR" sz="2000" dirty="0"/>
          </a:p>
          <a:p>
            <a:pPr lvl="1">
              <a:defRPr/>
            </a:pPr>
            <a:r>
              <a:rPr lang="en-US" altLang="ko-KR" sz="2000" dirty="0"/>
              <a:t> </a:t>
            </a:r>
            <a:r>
              <a:rPr lang="ko-KR" altLang="en-US" sz="2000" dirty="0" err="1"/>
              <a:t>표현식</a:t>
            </a:r>
            <a:r>
              <a:rPr lang="ko-KR" altLang="en-US" sz="2000" dirty="0"/>
              <a:t> 문법</a:t>
            </a:r>
            <a:endParaRPr lang="en-US" altLang="ko-KR" sz="2000" dirty="0"/>
          </a:p>
          <a:p>
            <a:pPr lvl="1">
              <a:buNone/>
              <a:defRPr/>
            </a:pPr>
            <a:r>
              <a:rPr lang="en-US" altLang="ko-KR" sz="2000" dirty="0"/>
              <a:t>   </a:t>
            </a:r>
          </a:p>
          <a:p>
            <a:pPr lvl="1">
              <a:buNone/>
              <a:defRPr/>
            </a:pPr>
            <a:endParaRPr lang="en-US" altLang="ko-KR" sz="2000" dirty="0"/>
          </a:p>
          <a:p>
            <a:pPr lvl="1">
              <a:buNone/>
              <a:defRPr/>
            </a:pPr>
            <a:r>
              <a:rPr lang="en-US" altLang="ko-KR" sz="2000" dirty="0"/>
              <a:t>  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3489D40-C408-4047-A282-73E284F7D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290" y="5853132"/>
            <a:ext cx="3905759" cy="504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687250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44A819-04A5-43F2-83EE-463476465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03" y="695324"/>
            <a:ext cx="10270798" cy="590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348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42B6EB-6DC8-40EA-9ADC-556CE2815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96" y="593888"/>
            <a:ext cx="7096125" cy="599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248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EDABDE-D82B-472D-9F56-E7204946B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20" y="857232"/>
            <a:ext cx="82296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선언문이란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?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</a:endParaRPr>
          </a:p>
          <a:p>
            <a:pPr marL="742950" marR="0" lvl="1" indent="-285750" algn="l" defTabSz="914400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JSP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에서 사용될 변수나 메소드를 선언할 수 있는 영역들의 요소</a:t>
            </a:r>
            <a:endParaRPr lang="en-US" altLang="ko-KR" sz="2000" kern="0" dirty="0"/>
          </a:p>
          <a:p>
            <a:pPr marL="742950" marR="0" lvl="1" indent="-285750" algn="l" defTabSz="914400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</a:endParaRPr>
          </a:p>
          <a:p>
            <a:pPr marL="742950" marR="0" lvl="1" indent="-285750" algn="l" defTabSz="914400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JSP</a:t>
            </a:r>
            <a:r>
              <a:rPr kumimoji="0" lang="en-US" altLang="ko-KR" sz="2000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 </a:t>
            </a:r>
            <a:r>
              <a:rPr kumimoji="0" lang="ko-KR" altLang="en-US" sz="2000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페이지 내에서 변수 및 </a:t>
            </a:r>
            <a:r>
              <a:rPr kumimoji="0" lang="ko-KR" altLang="en-US" sz="2000" b="0" i="0" u="none" strike="noStrike" kern="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메소드를</a:t>
            </a:r>
            <a:r>
              <a:rPr kumimoji="0" lang="ko-KR" altLang="en-US" sz="2000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 선언 후 변수나</a:t>
            </a:r>
            <a:r>
              <a:rPr lang="en-US" altLang="ko-KR" sz="2000" kern="0" dirty="0"/>
              <a:t> </a:t>
            </a:r>
            <a:r>
              <a:rPr kumimoji="0" lang="ko-KR" altLang="en-US" sz="2000" b="0" i="0" u="none" strike="noStrike" kern="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메소드를</a:t>
            </a:r>
            <a:r>
              <a:rPr kumimoji="0" lang="ko-KR" altLang="en-US" sz="2000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 </a:t>
            </a:r>
            <a:endParaRPr lang="en-US" altLang="ko-KR" sz="2000" kern="0" dirty="0"/>
          </a:p>
          <a:p>
            <a:pPr marL="742950" marR="0" lvl="1" indent="-285750" algn="l" defTabSz="914400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tabLst/>
              <a:defRPr/>
            </a:pPr>
            <a:r>
              <a:rPr lang="en-US" altLang="ko-KR" sz="2000" kern="0" dirty="0"/>
              <a:t>    </a:t>
            </a:r>
            <a:r>
              <a:rPr kumimoji="0" lang="ko-KR" altLang="en-US" sz="2000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이용하여 필요한 동적으로 </a:t>
            </a:r>
            <a:r>
              <a:rPr kumimoji="0" lang="en-US" altLang="ko-KR" sz="2000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HTML</a:t>
            </a:r>
            <a:r>
              <a:rPr kumimoji="0" lang="ko-KR" altLang="en-US" sz="2000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코드를 생성하는데 사용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</a:endParaRPr>
          </a:p>
          <a:p>
            <a:pPr marL="742950" marR="0" lvl="1" indent="-285750" algn="l" defTabSz="914400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</a:endParaRPr>
          </a:p>
          <a:p>
            <a:pPr marL="742950" marR="0" lvl="1" indent="-285750" algn="l" defTabSz="914400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ko-KR" altLang="en-US" sz="2000" kern="0" dirty="0"/>
              <a:t>멤버 변수 </a:t>
            </a:r>
            <a:r>
              <a:rPr lang="en-US" altLang="ko-KR" sz="2000" kern="0" dirty="0"/>
              <a:t>: </a:t>
            </a:r>
            <a:r>
              <a:rPr lang="ko-KR" altLang="en-US" sz="2000" kern="0" dirty="0"/>
              <a:t>선언문에 선언된 변수 </a:t>
            </a:r>
            <a:endParaRPr lang="en-US" altLang="ko-KR" sz="2000" kern="0" dirty="0"/>
          </a:p>
          <a:p>
            <a:pPr marL="742950" marR="0" lvl="1" indent="-285750" algn="l" defTabSz="914400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lang="en-US" altLang="ko-KR" sz="2000" kern="0" dirty="0"/>
          </a:p>
          <a:p>
            <a:pPr marL="742950" lvl="1" indent="-285750" latinLnBrk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ko-KR" altLang="en-US" sz="2000" kern="0" dirty="0"/>
              <a:t>선언문에서 선언된 변수로 호칭하는 것은 자바에서 </a:t>
            </a:r>
            <a:endParaRPr lang="en-US" altLang="ko-KR" sz="2000" kern="0" dirty="0"/>
          </a:p>
          <a:p>
            <a:pPr marL="742950" lvl="1" indent="-285750" latinLnBrk="1">
              <a:spcBef>
                <a:spcPct val="20000"/>
              </a:spcBef>
              <a:buClr>
                <a:schemeClr val="accent1"/>
              </a:buClr>
              <a:defRPr/>
            </a:pPr>
            <a:r>
              <a:rPr lang="en-US" altLang="ko-KR" sz="2000" kern="0" dirty="0"/>
              <a:t>    </a:t>
            </a:r>
            <a:r>
              <a:rPr lang="ko-KR" altLang="en-US" sz="2000" kern="0" dirty="0"/>
              <a:t>변수의 종류가 여러 가지 있다는 의미</a:t>
            </a:r>
            <a:endParaRPr lang="en-US" altLang="ko-KR" sz="2000" kern="0" dirty="0"/>
          </a:p>
          <a:p>
            <a:pPr marL="742950" marR="0" lvl="1" indent="-285750" algn="l" defTabSz="914400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</a:endParaRPr>
          </a:p>
          <a:p>
            <a:pPr marL="742950" marR="0" lvl="1" indent="-285750" algn="l" defTabSz="914400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ko-KR" altLang="en-US" sz="2000" kern="0" dirty="0"/>
              <a:t>선언문 문법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BE89C175-A0BA-4D3D-8B7C-8826EB9E1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3261" y="5678747"/>
            <a:ext cx="4924425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096972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FB8CE59-4738-4888-8BC0-FA428CD839FF}"/>
              </a:ext>
            </a:extLst>
          </p:cNvPr>
          <p:cNvSpPr txBox="1">
            <a:spLocks/>
          </p:cNvSpPr>
          <p:nvPr/>
        </p:nvSpPr>
        <p:spPr bwMode="auto">
          <a:xfrm>
            <a:off x="500034" y="4500570"/>
            <a:ext cx="822960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</a:t>
            </a:r>
            <a:r>
              <a:rPr lang="ko-KR" altLang="en-US" sz="2000" b="1" kern="0" dirty="0" err="1">
                <a:latin typeface="+mn-lt"/>
              </a:rPr>
              <a:t>서블릿</a:t>
            </a:r>
            <a:r>
              <a:rPr lang="ko-KR" altLang="en-US" sz="2000" b="1" kern="0" dirty="0">
                <a:latin typeface="+mn-lt"/>
              </a:rPr>
              <a:t> 클래스에서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선언된 멤버변수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</a:p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60E3800-9D2F-4635-B076-A4C8F47A8003}"/>
              </a:ext>
            </a:extLst>
          </p:cNvPr>
          <p:cNvGraphicFramePr>
            <a:graphicFrameLocks noGrp="1"/>
          </p:cNvGraphicFramePr>
          <p:nvPr/>
        </p:nvGraphicFramePr>
        <p:xfrm>
          <a:off x="642910" y="5000636"/>
          <a:ext cx="76438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1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1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변수명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변수값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JSPStudy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year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5A5FA558-85FB-439A-AF12-33F2B784890A}"/>
              </a:ext>
            </a:extLst>
          </p:cNvPr>
          <p:cNvSpPr/>
          <p:nvPr/>
        </p:nvSpPr>
        <p:spPr>
          <a:xfrm>
            <a:off x="428596" y="1000108"/>
            <a:ext cx="84296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latinLnBrk="1">
              <a:lnSpc>
                <a:spcPct val="15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/>
            </a:pPr>
            <a:r>
              <a:rPr lang="ko-KR" altLang="en-US" sz="2400" b="1" dirty="0"/>
              <a:t>선언문에서 선언된 변수는 </a:t>
            </a:r>
            <a:r>
              <a:rPr lang="en-US" altLang="ko-KR" sz="2400" b="1" dirty="0"/>
              <a:t>JSP </a:t>
            </a:r>
            <a:r>
              <a:rPr lang="ko-KR" altLang="en-US" sz="2400" b="1" dirty="0"/>
              <a:t>페이지가 </a:t>
            </a:r>
            <a:r>
              <a:rPr lang="ko-KR" altLang="en-US" sz="2400" b="1" dirty="0" err="1"/>
              <a:t>서블릿</a:t>
            </a:r>
            <a:r>
              <a:rPr lang="ko-KR" altLang="en-US" sz="2400" b="1" dirty="0"/>
              <a:t> 코드로 변환이 되면 </a:t>
            </a:r>
            <a:r>
              <a:rPr lang="ko-KR" altLang="en-US" sz="2400" b="1" dirty="0" err="1"/>
              <a:t>서블릿</a:t>
            </a:r>
            <a:r>
              <a:rPr lang="ko-KR" altLang="en-US" sz="2400" b="1" dirty="0"/>
              <a:t> 클래스의 멤버변수로 </a:t>
            </a:r>
            <a:r>
              <a:rPr lang="ko-KR" altLang="en-US" sz="2400" b="1" dirty="0" err="1"/>
              <a:t>변한됨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</a:t>
            </a:r>
            <a:endParaRPr lang="en-US" altLang="ko-KR" sz="2000" kern="0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C0DF12D-8C52-443F-A115-23E7DE8D7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2643182"/>
            <a:ext cx="6607129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025150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내용 개체 틀 5">
            <a:extLst>
              <a:ext uri="{FF2B5EF4-FFF2-40B4-BE49-F238E27FC236}">
                <a16:creationId xmlns:a16="http://schemas.microsoft.com/office/drawing/2014/main" id="{278284C1-F146-4339-B2E8-05DF38805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248275"/>
          </a:xfrm>
        </p:spPr>
        <p:txBody>
          <a:bodyPr>
            <a:normAutofit lnSpcReduction="10000"/>
          </a:bodyPr>
          <a:lstStyle/>
          <a:p>
            <a:r>
              <a:rPr lang="ko-KR" altLang="en-US" sz="2400" b="0" dirty="0">
                <a:solidFill>
                  <a:schemeClr val="tx1"/>
                </a:solidFill>
              </a:rPr>
              <a:t>선언문에서 선언된 </a:t>
            </a:r>
            <a:r>
              <a:rPr lang="ko-KR" altLang="en-US" sz="2400" b="0" dirty="0" err="1">
                <a:solidFill>
                  <a:schemeClr val="tx1"/>
                </a:solidFill>
              </a:rPr>
              <a:t>메소드는</a:t>
            </a:r>
            <a:r>
              <a:rPr lang="ko-KR" altLang="en-US" sz="2400" b="0" dirty="0">
                <a:solidFill>
                  <a:schemeClr val="tx1"/>
                </a:solidFill>
              </a:rPr>
              <a:t> </a:t>
            </a:r>
            <a:r>
              <a:rPr lang="en-US" altLang="ko-KR" sz="2400" b="0" dirty="0">
                <a:solidFill>
                  <a:schemeClr val="tx1"/>
                </a:solidFill>
              </a:rPr>
              <a:t>JSP</a:t>
            </a:r>
            <a:r>
              <a:rPr lang="ko-KR" altLang="en-US" sz="2400" b="0" dirty="0">
                <a:solidFill>
                  <a:schemeClr val="tx1"/>
                </a:solidFill>
              </a:rPr>
              <a:t>페이지 내에서는 일반적인 형태의 </a:t>
            </a:r>
            <a:r>
              <a:rPr lang="ko-KR" altLang="en-US" sz="2400" b="0" dirty="0" err="1">
                <a:solidFill>
                  <a:schemeClr val="tx1"/>
                </a:solidFill>
              </a:rPr>
              <a:t>메소드로</a:t>
            </a:r>
            <a:r>
              <a:rPr lang="ko-KR" altLang="en-US" sz="2400" b="0" dirty="0">
                <a:solidFill>
                  <a:schemeClr val="tx1"/>
                </a:solidFill>
              </a:rPr>
              <a:t> 선언됨</a:t>
            </a:r>
            <a:r>
              <a:rPr lang="en-US" altLang="ko-KR" sz="2400" b="0" dirty="0">
                <a:solidFill>
                  <a:schemeClr val="tx1"/>
                </a:solidFill>
              </a:rPr>
              <a:t>.</a:t>
            </a:r>
          </a:p>
          <a:p>
            <a:endParaRPr lang="en-US" altLang="ko-KR" b="0" dirty="0">
              <a:solidFill>
                <a:schemeClr val="tx1"/>
              </a:solidFill>
            </a:endParaRPr>
          </a:p>
          <a:p>
            <a:endParaRPr lang="en-US" altLang="ko-KR" b="0" dirty="0">
              <a:solidFill>
                <a:schemeClr val="tx1"/>
              </a:solidFill>
            </a:endParaRPr>
          </a:p>
          <a:p>
            <a:endParaRPr lang="en-US" altLang="ko-KR" b="0" dirty="0">
              <a:solidFill>
                <a:schemeClr val="tx1"/>
              </a:solidFill>
            </a:endParaRPr>
          </a:p>
          <a:p>
            <a:pPr>
              <a:buNone/>
            </a:pPr>
            <a:endParaRPr lang="en-US" altLang="ko-KR" b="0" dirty="0">
              <a:solidFill>
                <a:schemeClr val="tx1"/>
              </a:solidFill>
            </a:endParaRPr>
          </a:p>
          <a:p>
            <a:pPr>
              <a:buNone/>
            </a:pPr>
            <a:endParaRPr lang="ko-KR" altLang="en-US" b="0" dirty="0">
              <a:solidFill>
                <a:schemeClr val="tx1"/>
              </a:solidFill>
            </a:endParaRPr>
          </a:p>
          <a:p>
            <a:r>
              <a:rPr lang="en-US" altLang="ko-KR" sz="2400" b="0" dirty="0" err="1">
                <a:solidFill>
                  <a:schemeClr val="tx1"/>
                </a:solidFill>
              </a:rPr>
              <a:t>getName</a:t>
            </a:r>
            <a:r>
              <a:rPr lang="en-US" altLang="ko-KR" sz="2400" b="0" dirty="0">
                <a:solidFill>
                  <a:schemeClr val="tx1"/>
                </a:solidFill>
              </a:rPr>
              <a:t>() </a:t>
            </a:r>
            <a:r>
              <a:rPr lang="ko-KR" altLang="en-US" sz="2400" b="0" dirty="0" err="1">
                <a:solidFill>
                  <a:schemeClr val="tx1"/>
                </a:solidFill>
              </a:rPr>
              <a:t>메소드는</a:t>
            </a:r>
            <a:r>
              <a:rPr lang="ko-KR" altLang="en-US" sz="2400" b="0" dirty="0">
                <a:solidFill>
                  <a:schemeClr val="tx1"/>
                </a:solidFill>
              </a:rPr>
              <a:t> 멤버 변수 </a:t>
            </a:r>
            <a:r>
              <a:rPr lang="en-US" altLang="ko-KR" sz="2400" b="0" dirty="0">
                <a:solidFill>
                  <a:schemeClr val="tx1"/>
                </a:solidFill>
              </a:rPr>
              <a:t>name</a:t>
            </a:r>
            <a:r>
              <a:rPr lang="ko-KR" altLang="en-US" sz="2400" b="0" dirty="0">
                <a:solidFill>
                  <a:schemeClr val="tx1"/>
                </a:solidFill>
              </a:rPr>
              <a:t>값을 리턴 시켜주는 </a:t>
            </a:r>
            <a:r>
              <a:rPr lang="ko-KR" altLang="en-US" sz="2400" b="0" dirty="0" err="1">
                <a:solidFill>
                  <a:schemeClr val="tx1"/>
                </a:solidFill>
              </a:rPr>
              <a:t>메소드로</a:t>
            </a:r>
            <a:r>
              <a:rPr lang="ko-KR" altLang="en-US" sz="2400" b="0" dirty="0">
                <a:solidFill>
                  <a:schemeClr val="tx1"/>
                </a:solidFill>
              </a:rPr>
              <a:t> 선언</a:t>
            </a:r>
            <a:r>
              <a:rPr lang="en-US" altLang="ko-KR" sz="2400" b="0" dirty="0">
                <a:solidFill>
                  <a:schemeClr val="tx1"/>
                </a:solidFill>
              </a:rPr>
              <a:t>.</a:t>
            </a:r>
            <a:endParaRPr lang="ko-KR" altLang="en-US" sz="2400" b="0" dirty="0">
              <a:solidFill>
                <a:schemeClr val="tx1"/>
              </a:solidFill>
            </a:endParaRPr>
          </a:p>
          <a:p>
            <a:endParaRPr lang="ko-KR" altLang="en-US" b="0" dirty="0">
              <a:solidFill>
                <a:schemeClr val="tx1"/>
              </a:solidFill>
            </a:endParaRPr>
          </a:p>
          <a:p>
            <a:r>
              <a:rPr lang="en-US" altLang="ko-KR" sz="2400" b="0" dirty="0">
                <a:solidFill>
                  <a:schemeClr val="tx1"/>
                </a:solidFill>
              </a:rPr>
              <a:t>name</a:t>
            </a:r>
            <a:r>
              <a:rPr lang="ko-KR" altLang="en-US" sz="2400" b="0" dirty="0">
                <a:solidFill>
                  <a:schemeClr val="tx1"/>
                </a:solidFill>
              </a:rPr>
              <a:t>변수가 선언문에서 선언이 되었기 때문에 멤버변수의 역할이 되면서 접근이 가능한 것</a:t>
            </a:r>
            <a:r>
              <a:rPr lang="en-US" altLang="ko-KR" sz="2400" b="0" dirty="0">
                <a:solidFill>
                  <a:schemeClr val="tx1"/>
                </a:solidFill>
              </a:rPr>
              <a:t>.</a:t>
            </a:r>
            <a:endParaRPr lang="ko-KR" altLang="en-US" sz="2400" b="0" dirty="0">
              <a:solidFill>
                <a:schemeClr val="tx1"/>
              </a:solidFill>
            </a:endParaRPr>
          </a:p>
          <a:p>
            <a:endParaRPr lang="ko-KR" altLang="en-US" b="0" dirty="0">
              <a:solidFill>
                <a:schemeClr val="tx1"/>
              </a:solidFill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FB947308-0FCA-4C18-96AC-7DB322949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1" y="2143116"/>
            <a:ext cx="5286413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899493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150FBAF-89A0-4F1A-AE2A-DAFEA855E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603316"/>
            <a:ext cx="10541580" cy="603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991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C7C64E-8A43-4ED0-B556-86A1F1593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83" y="625561"/>
            <a:ext cx="11041875" cy="61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95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AAE3A9-1FC5-44E7-BDE1-63AFDD197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5" y="517855"/>
            <a:ext cx="5444532" cy="61634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02CDDC-9B78-4747-A4A1-DB63E8E6C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316" y="1223962"/>
            <a:ext cx="4486275" cy="4410075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9ACA2FE-5340-494B-BF36-FEA26CC3FECF}"/>
              </a:ext>
            </a:extLst>
          </p:cNvPr>
          <p:cNvSpPr/>
          <p:nvPr/>
        </p:nvSpPr>
        <p:spPr>
          <a:xfrm>
            <a:off x="6036128" y="2886342"/>
            <a:ext cx="921126" cy="612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995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07464D0-1001-429A-A71C-DCEB9E22C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1"/>
            <a:ext cx="8229600" cy="3009904"/>
          </a:xfrm>
        </p:spPr>
        <p:txBody>
          <a:bodyPr/>
          <a:lstStyle/>
          <a:p>
            <a:pPr lvl="0">
              <a:lnSpc>
                <a:spcPct val="150000"/>
              </a:lnSpc>
              <a:defRPr/>
            </a:pPr>
            <a:r>
              <a:rPr lang="en-US" altLang="ko-KR" sz="2400" kern="1200" dirty="0">
                <a:solidFill>
                  <a:schemeClr val="tx1"/>
                </a:solidFill>
                <a:latin typeface="Arial" charset="0"/>
              </a:rPr>
              <a:t>for</a:t>
            </a:r>
            <a:r>
              <a:rPr lang="ko-KR" altLang="en-US" sz="2400" kern="1200" dirty="0">
                <a:solidFill>
                  <a:schemeClr val="tx1"/>
                </a:solidFill>
                <a:latin typeface="Arial" charset="0"/>
              </a:rPr>
              <a:t>문이란</a:t>
            </a:r>
            <a:r>
              <a:rPr lang="en-US" altLang="ko-KR" sz="2400" kern="1200" dirty="0">
                <a:solidFill>
                  <a:schemeClr val="tx1"/>
                </a:solidFill>
                <a:latin typeface="Arial" charset="0"/>
              </a:rPr>
              <a:t>?</a:t>
            </a:r>
            <a:endParaRPr lang="en-US" altLang="ko-KR" sz="2000" dirty="0"/>
          </a:p>
          <a:p>
            <a:pPr lvl="1">
              <a:defRPr/>
            </a:pPr>
            <a:r>
              <a:rPr lang="ko-KR" altLang="en-US" sz="2000" dirty="0" err="1"/>
              <a:t>반복문은</a:t>
            </a:r>
            <a:r>
              <a:rPr lang="ko-KR" altLang="en-US" sz="2000" dirty="0"/>
              <a:t> 모두 스크립트 요소에서 사용하여 </a:t>
            </a:r>
            <a:r>
              <a:rPr lang="en-US" altLang="ko-KR" sz="2000" dirty="0"/>
              <a:t>JSP </a:t>
            </a:r>
            <a:r>
              <a:rPr lang="ko-KR" altLang="en-US" sz="2000" dirty="0"/>
              <a:t>페이지에서 반복적인 내용을 출력할 수 있음</a:t>
            </a:r>
            <a:endParaRPr lang="en-US" altLang="ko-KR" sz="2000" dirty="0"/>
          </a:p>
          <a:p>
            <a:pPr lvl="1">
              <a:defRPr/>
            </a:pPr>
            <a:endParaRPr lang="en-US" altLang="ko-KR" sz="2000" dirty="0"/>
          </a:p>
          <a:p>
            <a:pPr lvl="1">
              <a:defRPr/>
            </a:pPr>
            <a:r>
              <a:rPr lang="en-US" altLang="ko-KR" sz="2000" dirty="0"/>
              <a:t>Database</a:t>
            </a:r>
            <a:r>
              <a:rPr lang="ko-KR" altLang="en-US" sz="2000" dirty="0"/>
              <a:t>의 질의 결과를 순서대로 출력할 때 매우 유용하게 사용</a:t>
            </a:r>
            <a:endParaRPr lang="en-US" altLang="ko-KR" sz="2000" dirty="0"/>
          </a:p>
          <a:p>
            <a:pPr lvl="1">
              <a:defRPr/>
            </a:pPr>
            <a:endParaRPr lang="en-US" altLang="ko-KR" sz="2000" dirty="0"/>
          </a:p>
          <a:p>
            <a:pPr lvl="1">
              <a:defRPr/>
            </a:pPr>
            <a:r>
              <a:rPr lang="en-US" altLang="ko-KR" sz="2000" dirty="0"/>
              <a:t>for</a:t>
            </a:r>
            <a:r>
              <a:rPr lang="ko-KR" altLang="en-US" sz="2000" dirty="0"/>
              <a:t>문은 크기가 고정되어 있을 때 사용이 많이 됨</a:t>
            </a:r>
            <a:endParaRPr lang="en-US" altLang="ko-KR" sz="2000" dirty="0"/>
          </a:p>
          <a:p>
            <a:pPr lvl="1">
              <a:defRPr/>
            </a:pPr>
            <a:endParaRPr lang="en-US" altLang="ko-KR" sz="2000" dirty="0"/>
          </a:p>
          <a:p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9F5D5D3-B087-4482-BEA3-769D096C09C7}"/>
              </a:ext>
            </a:extLst>
          </p:cNvPr>
          <p:cNvSpPr txBox="1">
            <a:spLocks/>
          </p:cNvSpPr>
          <p:nvPr/>
        </p:nvSpPr>
        <p:spPr bwMode="auto">
          <a:xfrm>
            <a:off x="457200" y="3919558"/>
            <a:ext cx="8229600" cy="3009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while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문이란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?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</a:endParaRPr>
          </a:p>
          <a:p>
            <a:pPr marL="742950" marR="0" lvl="1" indent="-28575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조건을 검사해서 조건이 참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(true)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이면 실행문을 반복적으로 실행하고 그렇지 않으면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while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문을 빠져 나오는 동작을 하는 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반복문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</a:endParaRPr>
          </a:p>
          <a:p>
            <a:pPr marL="742950" marR="0" lvl="1" indent="-28575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while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문 안에 조건이 항상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(true)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인 경우는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while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문이 무한반복 되는 경우도 있음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58891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B9B5C8-3B68-4745-A867-05AE82116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644213"/>
            <a:ext cx="11333431" cy="595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120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8B15AF2-368F-4AC9-A4B7-391C57D65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695374"/>
            <a:ext cx="10029825" cy="591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2420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CD1EA6-F77C-4227-9C70-489DE9EFB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593888"/>
            <a:ext cx="9532912" cy="606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999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0C358C-F04F-4880-B325-47D6B6378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87" y="587015"/>
            <a:ext cx="11315700" cy="604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600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DABCA7-9E80-4CF5-8076-405807D54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664590"/>
            <a:ext cx="1026820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146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E65E7D-A082-4C27-B280-4FE1C258D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716438"/>
            <a:ext cx="6469200" cy="557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983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AAF13D-444C-4C32-8961-17CED2D95647}"/>
              </a:ext>
            </a:extLst>
          </p:cNvPr>
          <p:cNvSpPr txBox="1"/>
          <p:nvPr/>
        </p:nvSpPr>
        <p:spPr>
          <a:xfrm>
            <a:off x="763571" y="1498862"/>
            <a:ext cx="108596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과제</a:t>
            </a:r>
            <a:r>
              <a:rPr lang="en-US" altLang="ko-KR" sz="2800" dirty="0"/>
              <a:t>1</a:t>
            </a:r>
            <a:r>
              <a:rPr lang="ko-KR" altLang="en-US" sz="2800" dirty="0"/>
              <a:t> </a:t>
            </a:r>
            <a:r>
              <a:rPr lang="en-US" altLang="ko-KR" sz="2800" dirty="0"/>
              <a:t>: for </a:t>
            </a:r>
            <a:r>
              <a:rPr lang="ko-KR" altLang="en-US" sz="2800" dirty="0"/>
              <a:t>문을 이용한 구구단 전체 출력 프로그램 만들기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과제</a:t>
            </a:r>
            <a:r>
              <a:rPr lang="en-US" altLang="ko-KR" sz="2800" dirty="0"/>
              <a:t>2 : while</a:t>
            </a:r>
            <a:r>
              <a:rPr lang="ko-KR" altLang="en-US" sz="2800" dirty="0"/>
              <a:t>문을 이용한 구구단 전체 출력 프로그램 만들기</a:t>
            </a:r>
          </a:p>
        </p:txBody>
      </p:sp>
    </p:spTree>
    <p:extLst>
      <p:ext uri="{BB962C8B-B14F-4D97-AF65-F5344CB8AC3E}">
        <p14:creationId xmlns:p14="http://schemas.microsoft.com/office/powerpoint/2010/main" val="16395111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E7746E-2F8A-4154-BBDA-4632D72FA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605779"/>
            <a:ext cx="6469342" cy="60851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DBC622-27A1-4A6F-9A59-6C38F02F1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893" y="871537"/>
            <a:ext cx="46386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178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F7861F-6BAC-4DF6-8635-898F12931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2" y="597877"/>
            <a:ext cx="5275803" cy="61567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7FD11D-B708-4ED0-8752-519DA8EBE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292" y="662353"/>
            <a:ext cx="462915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45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84F7D5-842C-4FBE-ACE2-3EB7268BB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26" y="1503118"/>
            <a:ext cx="2943225" cy="40100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94AAAD2-6F63-427B-BBF8-E50B9AB03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1942" y="1056542"/>
            <a:ext cx="2924175" cy="5219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C0C87DC-A9D5-43D1-953C-40EDE3F2F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0018" y="605204"/>
            <a:ext cx="27908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734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351D5F-0BEF-41D8-B1F4-6EDDED2D0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47" y="652462"/>
            <a:ext cx="10707199" cy="582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394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EB4721-719B-4BE5-8061-8340F4273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76" y="800832"/>
            <a:ext cx="10601325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689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4C8F17-C961-4DFC-A2E2-DED4D8F1F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73" y="952865"/>
            <a:ext cx="101631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758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433106-27A3-478A-9426-3560B9C39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65" y="647700"/>
            <a:ext cx="1060132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39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E4D325-4003-4F04-9AE1-8079A3397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37" y="712176"/>
            <a:ext cx="6562725" cy="558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42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2301</TotalTime>
  <Words>692</Words>
  <Application>Microsoft Office PowerPoint</Application>
  <PresentationFormat>와이드스크린</PresentationFormat>
  <Paragraphs>246</Paragraphs>
  <Slides>83</Slides>
  <Notes>80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83</vt:i4>
      </vt:variant>
    </vt:vector>
  </HeadingPairs>
  <TitlesOfParts>
    <vt:vector size="88" baseType="lpstr">
      <vt:lpstr>Arial</vt:lpstr>
      <vt:lpstr>KoPub돋움체 Bold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한국전력공사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배수미</dc:creator>
  <cp:lastModifiedBy>서 대원</cp:lastModifiedBy>
  <cp:revision>84</cp:revision>
  <dcterms:created xsi:type="dcterms:W3CDTF">2020-03-23T02:43:54Z</dcterms:created>
  <dcterms:modified xsi:type="dcterms:W3CDTF">2021-09-20T22:07:30Z</dcterms:modified>
</cp:coreProperties>
</file>